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055" r:id="rId1"/>
  </p:sldMasterIdLst>
  <p:notesMasterIdLst>
    <p:notesMasterId r:id="rId97"/>
  </p:notesMasterIdLst>
  <p:sldIdLst>
    <p:sldId id="256" r:id="rId2"/>
    <p:sldId id="588" r:id="rId3"/>
    <p:sldId id="590" r:id="rId4"/>
    <p:sldId id="589" r:id="rId5"/>
    <p:sldId id="306" r:id="rId6"/>
    <p:sldId id="554" r:id="rId7"/>
    <p:sldId id="287" r:id="rId8"/>
    <p:sldId id="271" r:id="rId9"/>
    <p:sldId id="555" r:id="rId10"/>
    <p:sldId id="289" r:id="rId11"/>
    <p:sldId id="290" r:id="rId12"/>
    <p:sldId id="291" r:id="rId13"/>
    <p:sldId id="292" r:id="rId14"/>
    <p:sldId id="293" r:id="rId15"/>
    <p:sldId id="272" r:id="rId16"/>
    <p:sldId id="342" r:id="rId17"/>
    <p:sldId id="510" r:id="rId18"/>
    <p:sldId id="508" r:id="rId19"/>
    <p:sldId id="523" r:id="rId20"/>
    <p:sldId id="522" r:id="rId21"/>
    <p:sldId id="525" r:id="rId22"/>
    <p:sldId id="526" r:id="rId23"/>
    <p:sldId id="527" r:id="rId24"/>
    <p:sldId id="594" r:id="rId25"/>
    <p:sldId id="556" r:id="rId26"/>
    <p:sldId id="318" r:id="rId27"/>
    <p:sldId id="446" r:id="rId28"/>
    <p:sldId id="432" r:id="rId29"/>
    <p:sldId id="324" r:id="rId30"/>
    <p:sldId id="317" r:id="rId31"/>
    <p:sldId id="329" r:id="rId32"/>
    <p:sldId id="331" r:id="rId33"/>
    <p:sldId id="351" r:id="rId34"/>
    <p:sldId id="352" r:id="rId35"/>
    <p:sldId id="335" r:id="rId36"/>
    <p:sldId id="353" r:id="rId37"/>
    <p:sldId id="354" r:id="rId38"/>
    <p:sldId id="447" r:id="rId39"/>
    <p:sldId id="557" r:id="rId40"/>
    <p:sldId id="433" r:id="rId41"/>
    <p:sldId id="434" r:id="rId42"/>
    <p:sldId id="435" r:id="rId43"/>
    <p:sldId id="436" r:id="rId44"/>
    <p:sldId id="437" r:id="rId45"/>
    <p:sldId id="438" r:id="rId46"/>
    <p:sldId id="439" r:id="rId47"/>
    <p:sldId id="440" r:id="rId48"/>
    <p:sldId id="562" r:id="rId49"/>
    <p:sldId id="558" r:id="rId50"/>
    <p:sldId id="534" r:id="rId51"/>
    <p:sldId id="535" r:id="rId52"/>
    <p:sldId id="536" r:id="rId53"/>
    <p:sldId id="537" r:id="rId54"/>
    <p:sldId id="538" r:id="rId55"/>
    <p:sldId id="539" r:id="rId56"/>
    <p:sldId id="540" r:id="rId57"/>
    <p:sldId id="541" r:id="rId58"/>
    <p:sldId id="542" r:id="rId59"/>
    <p:sldId id="543" r:id="rId60"/>
    <p:sldId id="544" r:id="rId61"/>
    <p:sldId id="545" r:id="rId62"/>
    <p:sldId id="550" r:id="rId63"/>
    <p:sldId id="559" r:id="rId64"/>
    <p:sldId id="576" r:id="rId65"/>
    <p:sldId id="551" r:id="rId66"/>
    <p:sldId id="577" r:id="rId67"/>
    <p:sldId id="578" r:id="rId68"/>
    <p:sldId id="552" r:id="rId69"/>
    <p:sldId id="561" r:id="rId70"/>
    <p:sldId id="563" r:id="rId71"/>
    <p:sldId id="564" r:id="rId72"/>
    <p:sldId id="565" r:id="rId73"/>
    <p:sldId id="579" r:id="rId74"/>
    <p:sldId id="580" r:id="rId75"/>
    <p:sldId id="581" r:id="rId76"/>
    <p:sldId id="584" r:id="rId77"/>
    <p:sldId id="583" r:id="rId78"/>
    <p:sldId id="428" r:id="rId79"/>
    <p:sldId id="429" r:id="rId80"/>
    <p:sldId id="430" r:id="rId81"/>
    <p:sldId id="566" r:id="rId82"/>
    <p:sldId id="568" r:id="rId83"/>
    <p:sldId id="569" r:id="rId84"/>
    <p:sldId id="570" r:id="rId85"/>
    <p:sldId id="571" r:id="rId86"/>
    <p:sldId id="572" r:id="rId87"/>
    <p:sldId id="573" r:id="rId88"/>
    <p:sldId id="574" r:id="rId89"/>
    <p:sldId id="575" r:id="rId90"/>
    <p:sldId id="586" r:id="rId91"/>
    <p:sldId id="587" r:id="rId92"/>
    <p:sldId id="592" r:id="rId93"/>
    <p:sldId id="593" r:id="rId94"/>
    <p:sldId id="339" r:id="rId95"/>
    <p:sldId id="591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CE8"/>
    <a:srgbClr val="1E7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84"/>
    <p:restoredTop sz="94923"/>
  </p:normalViewPr>
  <p:slideViewPr>
    <p:cSldViewPr snapToGrid="0" snapToObjects="1">
      <p:cViewPr>
        <p:scale>
          <a:sx n="98" d="100"/>
          <a:sy n="98" d="100"/>
        </p:scale>
        <p:origin x="216" y="64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4" Type="http://schemas.openxmlformats.org/officeDocument/2006/relationships/hyperlink" Target="https://en.wikipedia.org/wiki/One_Hundred_Years_of_Solitud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4" Type="http://schemas.openxmlformats.org/officeDocument/2006/relationships/hyperlink" Target="https://en.wikipedia.org/wiki/One_Hundred_Years_of_Solitud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1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9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6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84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  <a:p>
            <a:r>
              <a:rPr lang="en-US" sz="1200" dirty="0" smtClean="0"/>
              <a:t> </a:t>
            </a:r>
            <a:r>
              <a:rPr lang="en-US" sz="1200" dirty="0" smtClean="0">
                <a:hlinkClick r:id="rId3" tooltip="Gabriel García Márquez"/>
              </a:rPr>
              <a:t>Gabriel García Márquez</a:t>
            </a:r>
            <a:r>
              <a:rPr lang="en-US" sz="1200" dirty="0" smtClean="0"/>
              <a:t>, whose novel </a:t>
            </a:r>
            <a:r>
              <a:rPr lang="en-US" sz="1200" i="1" dirty="0" smtClean="0">
                <a:hlinkClick r:id="rId4" tooltip="One Hundred Years of Solitude"/>
              </a:rPr>
              <a:t>One Hundred Years of Solitude</a:t>
            </a:r>
            <a:r>
              <a:rPr lang="en-US" sz="1200" dirty="0" smtClean="0"/>
              <a:t> </a:t>
            </a:r>
            <a:r>
              <a:rPr lang="mr-IN" sz="1200" dirty="0" smtClean="0"/>
              <a:t>…</a:t>
            </a:r>
            <a:r>
              <a:rPr lang="en-US" sz="1200" dirty="0" smtClean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49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  <a:p>
            <a:r>
              <a:rPr lang="en-US" sz="1200" dirty="0" smtClean="0"/>
              <a:t> </a:t>
            </a:r>
            <a:r>
              <a:rPr lang="en-US" sz="1200" dirty="0" smtClean="0">
                <a:hlinkClick r:id="rId3" tooltip="Gabriel García Márquez"/>
              </a:rPr>
              <a:t>Gabriel García Márquez</a:t>
            </a:r>
            <a:r>
              <a:rPr lang="en-US" sz="1200" dirty="0" smtClean="0"/>
              <a:t>, whose novel </a:t>
            </a:r>
            <a:r>
              <a:rPr lang="en-US" sz="1200" i="1" dirty="0" smtClean="0">
                <a:hlinkClick r:id="rId4" tooltip="One Hundred Years of Solitude"/>
              </a:rPr>
              <a:t>One Hundred Years of Solitude</a:t>
            </a:r>
            <a:r>
              <a:rPr lang="en-US" sz="1200" dirty="0" smtClean="0"/>
              <a:t> </a:t>
            </a:r>
            <a:r>
              <a:rPr lang="mr-IN" sz="1200" dirty="0" smtClean="0"/>
              <a:t>…</a:t>
            </a:r>
            <a:r>
              <a:rPr lang="en-US" sz="1200" dirty="0" smtClean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4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1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87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3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2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42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6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this with true replacement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1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64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2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98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5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83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44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</a:t>
            </a:r>
            <a:r>
              <a:rPr lang="en-US" baseline="0" dirty="0" smtClean="0"/>
              <a:t>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37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30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13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5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69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Shall</a:t>
            </a:r>
            <a:r>
              <a:rPr lang="en-US" baseline="0" dirty="0" smtClean="0"/>
              <a:t> I add a contour plot?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84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this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12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05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3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  <p:sldLayoutId id="214748406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3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8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660.png"/><Relationship Id="rId6" Type="http://schemas.openxmlformats.org/officeDocument/2006/relationships/image" Target="../media/image68.emf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4.png"/><Relationship Id="rId5" Type="http://schemas.openxmlformats.org/officeDocument/2006/relationships/image" Target="../media/image75.emf"/><Relationship Id="rId6" Type="http://schemas.openxmlformats.org/officeDocument/2006/relationships/image" Target="../media/image120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90.png"/><Relationship Id="rId8" Type="http://schemas.openxmlformats.org/officeDocument/2006/relationships/image" Target="../media/image9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83.png"/><Relationship Id="rId5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6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2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920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20.png"/><Relationship Id="rId5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20.png"/><Relationship Id="rId5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4" Type="http://schemas.openxmlformats.org/officeDocument/2006/relationships/image" Target="../media/image470.png"/><Relationship Id="rId5" Type="http://schemas.openxmlformats.org/officeDocument/2006/relationships/image" Target="../media/image103.png"/><Relationship Id="rId6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50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/>
              <a:t>5</a:t>
            </a:r>
            <a:r>
              <a:rPr lang="en-US" dirty="0" smtClean="0"/>
              <a:t>: </a:t>
            </a:r>
            <a:r>
              <a:rPr lang="en-US" dirty="0" smtClean="0"/>
              <a:t>Linear </a:t>
            </a:r>
            <a:r>
              <a:rPr lang="en-US" dirty="0"/>
              <a:t>Regression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8A5E98B-37A6-1849-A64A-0FF1F5F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Estimate of the regression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958" y="902522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given data set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94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33F34CA-6643-0341-B0C5-1203F2F0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75611" y="2246811"/>
            <a:ext cx="4676503" cy="246888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958" y="902522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this line good?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29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23360" y="2246811"/>
            <a:ext cx="4728754" cy="220762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Maybe this one?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EEE009D-51B3-E343-8B9F-4957F8B1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one?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0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209305" y="2141448"/>
            <a:ext cx="4360953" cy="2804501"/>
            <a:chOff x="4209305" y="2155736"/>
            <a:chExt cx="4360953" cy="2804501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209305" y="4301256"/>
              <a:ext cx="5108" cy="658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45454" y="3419550"/>
              <a:ext cx="0" cy="478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13179" y="3831285"/>
              <a:ext cx="1704" cy="305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564268" y="3096872"/>
              <a:ext cx="3405" cy="3017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8244925" y="2738092"/>
              <a:ext cx="15325" cy="920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8570258" y="2155736"/>
              <a:ext cx="0" cy="439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 flipH="1">
            <a:off x="783770" y="936194"/>
            <a:ext cx="602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Which line is the best?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First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calculate the residuals </a:t>
            </a:r>
          </a:p>
        </p:txBody>
      </p:sp>
    </p:spTree>
    <p:extLst>
      <p:ext uri="{BB962C8B-B14F-4D97-AF65-F5344CB8AC3E}">
        <p14:creationId xmlns:p14="http://schemas.microsoft.com/office/powerpoint/2010/main" val="167397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</p:spPr>
            <p:txBody>
              <a:bodyPr/>
              <a:lstStyle/>
              <a:p>
                <a:r>
                  <a:rPr lang="en-US" sz="2400" dirty="0"/>
                  <a:t>Again we use MSE as our </a:t>
                </a:r>
                <a:r>
                  <a:rPr lang="en-US" sz="2400" b="1" dirty="0"/>
                  <a:t>loss function</a:t>
                </a:r>
                <a:r>
                  <a:rPr lang="en-US" sz="2400" dirty="0"/>
                  <a:t>, </a:t>
                </a:r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We </a:t>
                </a:r>
                <a:r>
                  <a:rPr lang="en-US" sz="24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in order to minimize the predictive errors made by our model, i.e. minimize our loss </a:t>
                </a:r>
                <a:r>
                  <a:rPr lang="en-US" sz="2400" dirty="0" smtClean="0"/>
                  <a:t>function.</a:t>
                </a: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 smtClean="0"/>
                  <a:t>Then </a:t>
                </a:r>
                <a:r>
                  <a:rPr lang="en-US" sz="2400" dirty="0"/>
                  <a:t>the optimal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i="0" dirty="0">
                    <a:latin typeface="+mj-lt"/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should be: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  <a:blipFill rotWithShape="0">
                <a:blip r:embed="rId3"/>
                <a:stretch>
                  <a:fillRect l="-945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1861287"/>
            <a:ext cx="8839200" cy="100584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480" y="5324910"/>
            <a:ext cx="4003040" cy="73152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7172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97CAC28-8F17-A041-9AFD-E4F44A65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719" y="3038579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of the regression coefficients: brute force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A way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sz="2400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</m:func>
                  </m:oMath>
                </a14:m>
                <a:r>
                  <a:rPr lang="en-US" sz="2400" dirty="0" smtClean="0"/>
                  <a:t> is to calculate </a:t>
                </a:r>
                <a:r>
                  <a:rPr lang="en-US" sz="2400" dirty="0"/>
                  <a:t>the loss function for every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r>
                  <a:rPr lang="en-US" sz="2400" dirty="0" smtClean="0"/>
                  <a:t> Then </a:t>
                </a:r>
                <a:r>
                  <a:rPr lang="en-US" sz="2400" dirty="0"/>
                  <a:t>s</a:t>
                </a:r>
                <a:r>
                  <a:rPr lang="en-US" sz="2400" dirty="0" smtClean="0"/>
                  <a:t>elect the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where the loss function is minimum. </a:t>
                </a:r>
              </a:p>
              <a:p>
                <a:r>
                  <a:rPr lang="en-US" sz="2400" dirty="0"/>
                  <a:t>E.g. the loss function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fixed to be </a:t>
                </a:r>
                <a:r>
                  <a:rPr lang="en-US" sz="2400" dirty="0" smtClean="0"/>
                  <a:t>6: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945" t="-2017" r="-236" b="-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Take the partial derivatives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4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set to zero, and find the solution to that equation. This procedure will give us explicit formulae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endParaRPr lang="en-US" sz="2400" dirty="0" smtClean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are sample means.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The line: </a:t>
                </a:r>
              </a:p>
              <a:p>
                <a:pPr>
                  <a:spcBef>
                    <a:spcPts val="0"/>
                  </a:spcBef>
                </a:pPr>
                <a:endParaRPr lang="en-US" sz="2400" dirty="0" smtClean="0"/>
              </a:p>
              <a:p>
                <a:pPr>
                  <a:spcBef>
                    <a:spcPts val="0"/>
                  </a:spcBef>
                </a:pPr>
                <a:r>
                  <a:rPr lang="en-US" sz="2400" dirty="0" smtClean="0"/>
                  <a:t>is </a:t>
                </a:r>
                <a:r>
                  <a:rPr lang="en-US" sz="2400" dirty="0"/>
                  <a:t>called the </a:t>
                </a:r>
                <a:r>
                  <a:rPr lang="en-US" sz="2400" b="1" dirty="0"/>
                  <a:t>regression line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blipFill rotWithShape="0">
                <a:blip r:embed="rId2"/>
                <a:stretch>
                  <a:fillRect l="-883" t="-924" r="-1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</a:t>
            </a:r>
            <a:r>
              <a:rPr lang="en-US" dirty="0" smtClean="0"/>
              <a:t>exact method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90575" y="2543179"/>
            <a:ext cx="4343400" cy="1800225"/>
            <a:chOff x="3714751" y="2271711"/>
            <a:chExt cx="4343400" cy="1800225"/>
          </a:xfrm>
        </p:grpSpPr>
        <p:sp>
          <p:nvSpPr>
            <p:cNvPr id="3" name="Rectangle 2"/>
            <p:cNvSpPr/>
            <p:nvPr/>
          </p:nvSpPr>
          <p:spPr>
            <a:xfrm>
              <a:off x="3714751" y="2271711"/>
              <a:ext cx="4343400" cy="1800225"/>
            </a:xfrm>
            <a:prstGeom prst="rect">
              <a:avLst/>
            </a:prstGeom>
            <a:solidFill>
              <a:schemeClr val="accent1">
                <a:alpha val="13000"/>
              </a:schemeClr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993314" y="2434223"/>
              <a:ext cx="3821947" cy="1539688"/>
              <a:chOff x="3993316" y="2434223"/>
              <a:chExt cx="3821947" cy="153968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6044" y="3571206"/>
                <a:ext cx="1936815" cy="402705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3316" y="2434223"/>
                <a:ext cx="3821947" cy="878149"/>
              </a:xfrm>
              <a:prstGeom prst="rect">
                <a:avLst/>
              </a:prstGeom>
            </p:spPr>
          </p:pic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212" y="5231763"/>
            <a:ext cx="2292462" cy="4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37" y="173809"/>
            <a:ext cx="5838292" cy="95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10" y="1474841"/>
            <a:ext cx="3949490" cy="26329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210" y="1474841"/>
            <a:ext cx="4938329" cy="2564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733" y="4127655"/>
            <a:ext cx="4341659" cy="2224036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06477" y="1227147"/>
            <a:ext cx="11680723" cy="5089159"/>
            <a:chOff x="206477" y="1227147"/>
            <a:chExt cx="11680723" cy="508915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343525" y="1260584"/>
              <a:ext cx="14288" cy="505572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06477" y="1227147"/>
              <a:ext cx="11680723" cy="481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514307" y="3758949"/>
            <a:ext cx="2260694" cy="444342"/>
          </a:xfrm>
          <a:prstGeom prst="rect">
            <a:avLst/>
          </a:prstGeom>
          <a:solidFill>
            <a:srgbClr val="F9F9F9">
              <a:alpha val="19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636529" y="5666407"/>
            <a:ext cx="3283100" cy="729529"/>
          </a:xfrm>
          <a:prstGeom prst="rect">
            <a:avLst/>
          </a:prstGeom>
          <a:solidFill>
            <a:srgbClr val="F9F9F9">
              <a:alpha val="19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86" y="600169"/>
            <a:ext cx="5181121" cy="345408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</a:t>
            </a:r>
            <a:r>
              <a:rPr lang="en-US"/>
              <a:t>:  </a:t>
            </a:r>
            <a:r>
              <a:rPr lang="en-US" smtClean="0"/>
              <a:t>gradient </a:t>
            </a:r>
            <a:r>
              <a:rPr lang="en-US" dirty="0"/>
              <a:t>d</a:t>
            </a:r>
            <a:r>
              <a:rPr lang="en-US" smtClean="0"/>
              <a:t>escent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691" y="3599117"/>
            <a:ext cx="1086229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more flexible method is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from a random point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Determine which direction to go to reduce the loss (left or right)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Compute the slope of the function at this point and step to the right if slope is negative or step to the left if slope is positive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Goto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to #1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5644896" y="212140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378182" y="3355147"/>
            <a:ext cx="663265" cy="12192"/>
            <a:chOff x="5370576" y="2157984"/>
            <a:chExt cx="663265" cy="12192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5759521" y="2157984"/>
              <a:ext cx="274320" cy="119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370576" y="2170176"/>
              <a:ext cx="27432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 flipH="1" flipV="1">
            <a:off x="4986528" y="1048512"/>
            <a:ext cx="1499616" cy="2267712"/>
          </a:xfrm>
          <a:prstGeom prst="line">
            <a:avLst/>
          </a:prstGeom>
          <a:ln>
            <a:solidFill>
              <a:schemeClr val="accent2">
                <a:alpha val="72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triped Right Arrow 4"/>
          <p:cNvSpPr/>
          <p:nvPr/>
        </p:nvSpPr>
        <p:spPr>
          <a:xfrm>
            <a:off x="5736336" y="3268742"/>
            <a:ext cx="355854" cy="187452"/>
          </a:xfrm>
          <a:prstGeom prst="striped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685862" y="2185598"/>
            <a:ext cx="34290" cy="1146810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1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2.22222E-6 L 0.03021 0.0849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1 0.08495 C 0.03034 0.08611 0.0306 0.08912 0.03099 0.09028 L 0.03203 0.09329 C 0.03229 0.09375 0.03242 0.09445 0.03268 0.09468 L 0.03346 0.09583 L 0.03398 0.09884 C 0.03411 0.09931 0.03411 0.09977 0.03424 0.10023 L 0.03593 0.10463 C 0.03619 0.10509 0.03633 0.10579 0.03659 0.10625 L 0.03737 0.10764 C 0.0375 0.10857 0.0375 0.10995 0.03789 0.11065 C 0.03815 0.11111 0.03854 0.11157 0.0388 0.11204 C 0.03893 0.1125 0.03906 0.1132 0.03932 0.11366 C 0.03958 0.11412 0.03984 0.11435 0.0401 0.11458 C 0.04205 0.11991 0.03906 0.11181 0.04153 0.11759 C 0.04192 0.11852 0.04218 0.11968 0.04258 0.1206 C 0.04297 0.12107 0.04323 0.12153 0.04349 0.12199 C 0.04362 0.12245 0.04375 0.12315 0.04401 0.12361 C 0.04427 0.12407 0.04453 0.12454 0.04479 0.125 C 0.04505 0.12546 0.04518 0.12616 0.04544 0.12662 C 0.047 0.12963 0.04557 0.12431 0.04791 0.13056 C 0.04922 0.13403 0.04843 0.13287 0.04987 0.13449 C 0.05 0.13495 0.05013 0.13565 0.05039 0.13588 C 0.05065 0.13634 0.05104 0.13657 0.05117 0.13704 C 0.05143 0.1375 0.0513 0.1382 0.05156 0.13843 C 0.05195 0.13935 0.05312 0.14051 0.05312 0.14074 C 0.05351 0.14236 0.05338 0.14144 0.05338 0.14306 " pathEditMode="relative" rAng="0" ptsTypes="AAAAAAAAAAAAAAAAAAAAAAAAAAA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38 0.14306 C 0.05364 0.14352 0.05377 0.14421 0.05416 0.14491 C 0.05469 0.14583 0.05521 0.14606 0.05586 0.1463 C 0.05612 0.14676 0.05638 0.14699 0.05664 0.14745 C 0.0569 0.14769 0.05729 0.14745 0.05755 0.14792 C 0.05781 0.14815 0.05781 0.14884 0.05807 0.14931 C 0.05833 0.14977 0.05859 0.15 0.05885 0.15023 C 0.05976 0.15278 0.05911 0.15139 0.06107 0.1537 C 0.06146 0.15394 0.06159 0.1544 0.06198 0.15463 L 0.06367 0.15579 C 0.06562 0.15556 0.06771 0.15556 0.06979 0.15509 C 0.07096 0.15509 0.07096 0.15347 0.07174 0.15185 C 0.07187 0.15116 0.072 0.15069 0.07226 0.15023 L 0.07305 0.14931 C 0.07344 0.14838 0.0737 0.14699 0.07422 0.1463 C 0.07526 0.14514 0.07487 0.14583 0.07539 0.14444 " pathEditMode="relative" rAng="0" ptsTypes="AAAAAAAAAAAAAAAA">
                                      <p:cBhvr>
                                        <p:cTn id="4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39 0.14444 C 0.07513 0.14491 0.075 0.14583 0.07474 0.1463 C 0.07435 0.14699 0.0737 0.14768 0.07305 0.14815 L 0.07149 0.15023 C 0.07123 0.15046 0.07097 0.15092 0.07058 0.15116 L 0.06888 0.15208 L 0.06732 0.15301 L 0.06641 0.1537 C 0.0655 0.15347 0.06459 0.15347 0.06368 0.15301 C 0.06302 0.15301 0.0625 0.15255 0.06198 0.15208 L 0.0612 0.15162 C 0.06094 0.15116 0.06068 0.15069 0.06029 0.15023 C 0.06003 0.14977 0.05977 0.14954 0.05951 0.1493 C 0.0586 0.14768 0.05938 0.14768 0.05873 0.14768 " pathEditMode="relative" rAng="0" ptsTypes="AAAAAAAAAAAAAA">
                                      <p:cBhvr>
                                        <p:cTn id="5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5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600891" y="1857554"/>
            <a:ext cx="113879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7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Advanced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Sections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(A-Sections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):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TODAY @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4:30pm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rgbClr val="C00000"/>
                </a:solidFill>
              </a:rPr>
              <a:t>MD </a:t>
            </a:r>
            <a:r>
              <a:rPr lang="pl-PL" sz="2400" b="1" dirty="0"/>
              <a:t> </a:t>
            </a:r>
            <a:r>
              <a:rPr lang="pl-PL" sz="2400" dirty="0">
                <a:solidFill>
                  <a:srgbClr val="C00000"/>
                </a:solidFill>
              </a:rPr>
              <a:t>G115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Algebra and Hypothesis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Testing, Pavlos + Kevin</a:t>
            </a:r>
          </a:p>
          <a:p>
            <a:pPr marL="457200" indent="-457200">
              <a:spcBef>
                <a:spcPts val="72"/>
              </a:spcBef>
              <a:spcAft>
                <a:spcPts val="170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ED-Exercises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grading: 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exercises together are equivalent to one question for that day’s quiz.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grade for accuracy. You will receive full grade even if it fails the finicky test.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grade these exercises very leniently.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/>
              <a:t>	</a:t>
            </a:r>
            <a:r>
              <a:rPr lang="en-US" dirty="0" smtClean="0"/>
              <a:t>	 </a:t>
            </a:r>
            <a:r>
              <a:rPr lang="en-US" dirty="0"/>
              <a:t/>
            </a:r>
            <a:br>
              <a:rPr lang="en-US" dirty="0"/>
            </a:b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89844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of the regression coefficients:  </a:t>
            </a:r>
            <a:r>
              <a:rPr lang="en-US" dirty="0" smtClean="0"/>
              <a:t>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581643" cy="2111143"/>
          </a:xfrm>
        </p:spPr>
        <p:txBody>
          <a:bodyPr/>
          <a:lstStyle/>
          <a:p>
            <a:r>
              <a:rPr lang="en-US" sz="2400" b="1" dirty="0" smtClean="0"/>
              <a:t>Question</a:t>
            </a:r>
            <a:r>
              <a:rPr lang="en-US" sz="2400" dirty="0" smtClean="0"/>
              <a:t>: What is the mathematical function that describes the slope? </a:t>
            </a:r>
          </a:p>
          <a:p>
            <a:pPr indent="1381125"/>
            <a:r>
              <a:rPr lang="en-US" sz="2400" b="1" dirty="0">
                <a:solidFill>
                  <a:srgbClr val="C00000"/>
                </a:solidFill>
              </a:rPr>
              <a:t>Derivative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Question:  </a:t>
            </a:r>
            <a:r>
              <a:rPr lang="en-US" sz="2400" dirty="0"/>
              <a:t>What do you think it is a good approach for telling the model how to change (what is the step size) to become better? </a:t>
            </a:r>
            <a:endParaRPr lang="en-US" sz="2400" dirty="0" smtClean="0"/>
          </a:p>
          <a:p>
            <a:pPr marL="1381125"/>
            <a:r>
              <a:rPr lang="en-US" sz="2400" b="1" dirty="0" smtClean="0">
                <a:solidFill>
                  <a:srgbClr val="C00000"/>
                </a:solidFill>
              </a:rPr>
              <a:t>If </a:t>
            </a:r>
            <a:r>
              <a:rPr lang="en-US" sz="2400" b="1" dirty="0">
                <a:solidFill>
                  <a:srgbClr val="C00000"/>
                </a:solidFill>
              </a:rPr>
              <a:t>the step is proportional to the slope then you </a:t>
            </a:r>
            <a:r>
              <a:rPr lang="en-US" sz="2400" b="1" dirty="0" smtClean="0">
                <a:solidFill>
                  <a:srgbClr val="C00000"/>
                </a:solidFill>
              </a:rPr>
              <a:t>avoid overshooting </a:t>
            </a:r>
            <a:r>
              <a:rPr lang="en-US" sz="2400" b="1" dirty="0">
                <a:solidFill>
                  <a:srgbClr val="C00000"/>
                </a:solidFill>
              </a:rPr>
              <a:t>the </a:t>
            </a:r>
            <a:r>
              <a:rPr lang="en-US" sz="2400" b="1" dirty="0" smtClean="0">
                <a:solidFill>
                  <a:srgbClr val="C00000"/>
                </a:solidFill>
              </a:rPr>
              <a:t>minimum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sz="2400" dirty="0" smtClean="0"/>
          </a:p>
          <a:p>
            <a:r>
              <a:rPr lang="en-US" sz="2400" b="1" dirty="0" smtClean="0"/>
              <a:t>Question</a:t>
            </a:r>
            <a:r>
              <a:rPr lang="en-US" sz="2400" dirty="0" smtClean="0"/>
              <a:t>: How do we generalize this to more than one predictor?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			Take </a:t>
            </a:r>
            <a:r>
              <a:rPr lang="en-US" sz="2400" b="1" dirty="0">
                <a:solidFill>
                  <a:srgbClr val="C00000"/>
                </a:solidFill>
              </a:rPr>
              <a:t>the derivative with respect to each coefficient and do </a:t>
            </a:r>
            <a:r>
              <a:rPr lang="en-US" sz="2400" b="1" dirty="0" smtClean="0">
                <a:solidFill>
                  <a:srgbClr val="C00000"/>
                </a:solidFill>
              </a:rPr>
              <a:t>				the </a:t>
            </a:r>
            <a:r>
              <a:rPr lang="en-US" sz="2400" b="1" dirty="0">
                <a:solidFill>
                  <a:srgbClr val="C00000"/>
                </a:solidFill>
              </a:rPr>
              <a:t>same sequentially</a:t>
            </a:r>
          </a:p>
          <a:p>
            <a:endParaRPr lang="en-US" sz="2400" b="1" dirty="0" smtClean="0"/>
          </a:p>
          <a:p>
            <a:endParaRPr lang="en-US" b="1" dirty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6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</a:t>
            </a:r>
            <a:r>
              <a:rPr lang="en-US" dirty="0" smtClean="0"/>
              <a:t>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077550"/>
            <a:ext cx="10596585" cy="5160412"/>
          </a:xfrm>
        </p:spPr>
        <p:txBody>
          <a:bodyPr/>
          <a:lstStyle/>
          <a:p>
            <a:r>
              <a:rPr lang="en-US" sz="2400" dirty="0" smtClean="0"/>
              <a:t>We know that we want to go in the opposite direction of the derivative and we know we want to be making a step proportionally to the derivative. </a:t>
            </a:r>
          </a:p>
          <a:p>
            <a:endParaRPr lang="en-US" sz="2400" dirty="0" smtClean="0"/>
          </a:p>
          <a:p>
            <a:pPr>
              <a:spcBef>
                <a:spcPts val="1824"/>
              </a:spcBef>
            </a:pPr>
            <a:r>
              <a:rPr lang="en-US" sz="2400" dirty="0" smtClean="0"/>
              <a:t>Making a step means: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78789" y="3074488"/>
                <a:ext cx="2766335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𝑛𝑒𝑤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𝑜𝑙𝑑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𝑠𝑡𝑒𝑝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89" y="3074488"/>
                <a:ext cx="2766335" cy="375872"/>
              </a:xfrm>
              <a:prstGeom prst="rect">
                <a:avLst/>
              </a:prstGeom>
              <a:blipFill rotWithShape="0">
                <a:blip r:embed="rId2"/>
                <a:stretch>
                  <a:fillRect l="-881" t="-3226" r="-2643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833415" y="3649313"/>
            <a:ext cx="10596585" cy="1379175"/>
            <a:chOff x="833415" y="3649313"/>
            <a:chExt cx="10596585" cy="1379175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833415" y="3649313"/>
              <a:ext cx="10596585" cy="1379175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 smtClean="0"/>
                <a:t>Opposite direction of the </a:t>
              </a:r>
              <a:r>
                <a:rPr lang="en-US" sz="2400" dirty="0" smtClean="0"/>
                <a:t>derivative and proportional to the derivative </a:t>
              </a:r>
              <a:r>
                <a:rPr lang="en-US" sz="2400" dirty="0" smtClean="0"/>
                <a:t>means:   </a:t>
              </a:r>
            </a:p>
            <a:p>
              <a:endParaRPr lang="en-US" sz="2400" dirty="0" smtClean="0"/>
            </a:p>
            <a:p>
              <a:endParaRPr lang="en-US" sz="2400" dirty="0" smtClean="0"/>
            </a:p>
            <a:p>
              <a:endParaRPr lang="en-US" sz="2400" dirty="0" smtClean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848189" y="4139556"/>
                  <a:ext cx="2804101" cy="701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𝑛𝑒𝑤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  <m:f>
                          <m:fPr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charset="0"/>
                              </a:rPr>
                              <m:t>𝑑𝑤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8189" y="4139556"/>
                  <a:ext cx="2804101" cy="70121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Content Placeholder 2"/>
          <p:cNvSpPr txBox="1">
            <a:spLocks/>
          </p:cNvSpPr>
          <p:nvPr/>
        </p:nvSpPr>
        <p:spPr>
          <a:xfrm>
            <a:off x="951946" y="5133502"/>
            <a:ext cx="10596585" cy="137917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Change to more conventional notation: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839691" y="5713065"/>
                <a:ext cx="282109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691" y="5713065"/>
                <a:ext cx="2821093" cy="701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Callout 39"/>
          <p:cNvSpPr/>
          <p:nvPr/>
        </p:nvSpPr>
        <p:spPr>
          <a:xfrm>
            <a:off x="8229600" y="2442112"/>
            <a:ext cx="1828800" cy="1403105"/>
          </a:xfrm>
          <a:prstGeom prst="wedgeEllipseCallout">
            <a:avLst>
              <a:gd name="adj1" fmla="val -111921"/>
              <a:gd name="adj2" fmla="val 84827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Rate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26894" y="2087393"/>
                <a:ext cx="92692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Notation:                                     </a:t>
                </a:r>
                <a:r>
                  <a:rPr lang="en-US" sz="2400" b="0" dirty="0" smtClean="0"/>
                  <a:t>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𝑤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94" y="2087393"/>
                <a:ext cx="926929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972" t="-2459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31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38" grpId="0"/>
      <p:bldP spid="39" grpId="0"/>
      <p:bldP spid="40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</a:t>
            </a:r>
            <a:r>
              <a:rPr lang="en-US" dirty="0" smtClean="0"/>
              <a:t>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Google Shape;479;p4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584528" y="1381799"/>
                <a:ext cx="5622771" cy="40826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</a:pPr>
                <a:r>
                  <a:rPr lang="en-US" sz="2400" b="1" dirty="0" smtClean="0"/>
                  <a:t>Summary of Gradient Descent </a:t>
                </a:r>
              </a:p>
              <a:p>
                <a: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Algorithm for optimization of first order to finding a minimum of a function. 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It is an iterative </a:t>
                </a:r>
                <a:r>
                  <a:rPr lang="en-US" sz="2400" dirty="0" smtClean="0"/>
                  <a:t>method.</a:t>
                </a:r>
                <a:endParaRPr lang="en-US" sz="2400" dirty="0" smtClean="0"/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i="1" dirty="0" smtClean="0"/>
                  <a:t>L</a:t>
                </a:r>
                <a:r>
                  <a:rPr lang="en-US" sz="2400" dirty="0" smtClean="0"/>
                  <a:t> is decreasing in the direction of the negative </a:t>
                </a:r>
                <a:r>
                  <a:rPr lang="en-US" sz="2400" dirty="0" smtClean="0"/>
                  <a:t>derivative.</a:t>
                </a:r>
                <a:endParaRPr lang="en-US" sz="2400" dirty="0" smtClean="0"/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The learning rate is controlled by the magnitude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dirty="0"/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b="1" dirty="0"/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2400" dirty="0"/>
              </a:p>
            </p:txBody>
          </p:sp>
        </mc:Choice>
        <mc:Fallback>
          <p:sp>
            <p:nvSpPr>
              <p:cNvPr id="10" name="Google Shape;479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528" y="1381799"/>
                <a:ext cx="5622771" cy="4082654"/>
              </a:xfrm>
              <a:prstGeom prst="rect">
                <a:avLst/>
              </a:prstGeom>
              <a:blipFill rotWithShape="0">
                <a:blip r:embed="rId2"/>
                <a:stretch>
                  <a:fillRect b="-2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21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912028" y="2851581"/>
            <a:ext cx="3691950" cy="2866600"/>
            <a:chOff x="6874450" y="2814003"/>
            <a:chExt cx="3691950" cy="2866600"/>
          </a:xfrm>
        </p:grpSpPr>
        <p:sp>
          <p:nvSpPr>
            <p:cNvPr id="7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8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6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w</a:t>
              </a:r>
              <a:endParaRPr sz="1800" dirty="0"/>
            </a:p>
          </p:txBody>
        </p:sp>
        <p:sp>
          <p:nvSpPr>
            <p:cNvPr id="17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9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30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067278" y="1382564"/>
                <a:ext cx="282109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278" y="1382564"/>
                <a:ext cx="2821093" cy="701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16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</a:t>
            </a:r>
            <a:r>
              <a:rPr lang="en-US" dirty="0"/>
              <a:t>c</a:t>
            </a:r>
            <a:r>
              <a:rPr lang="en-US" dirty="0" smtClean="0"/>
              <a:t>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554" y="1167801"/>
            <a:ext cx="10823054" cy="2111143"/>
          </a:xfrm>
        </p:spPr>
        <p:txBody>
          <a:bodyPr/>
          <a:lstStyle/>
          <a:p>
            <a:pPr lvl="0">
              <a:spcAft>
                <a:spcPts val="2400"/>
              </a:spcAft>
            </a:pPr>
            <a:r>
              <a:rPr lang="en-US" sz="2400" b="1" dirty="0" smtClean="0"/>
              <a:t>Gradient Descent Considerations (more in coming </a:t>
            </a:r>
            <a:br>
              <a:rPr lang="en-US" sz="2400" b="1" dirty="0" smtClean="0"/>
            </a:br>
            <a:r>
              <a:rPr lang="en-US" sz="2400" b="1" dirty="0" smtClean="0"/>
              <a:t>lectures)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still need to derive or compute the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derivatives.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know what is the learning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rate or how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/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to set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it.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need to avoid local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minima.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Finally, the full loss function includes summing up all individual ‘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errors’.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This can be hundreds of thousands of examples. </a:t>
            </a:r>
            <a:endParaRPr lang="en-US" sz="2400" i="1" dirty="0" smtClean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50758" y="1169317"/>
            <a:ext cx="3691950" cy="2866600"/>
            <a:chOff x="6874450" y="2814003"/>
            <a:chExt cx="3691950" cy="2866600"/>
          </a:xfrm>
        </p:grpSpPr>
        <p:sp>
          <p:nvSpPr>
            <p:cNvPr id="6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4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w</a:t>
              </a:r>
              <a:endParaRPr sz="1800" dirty="0"/>
            </a:p>
          </p:txBody>
        </p:sp>
        <p:sp>
          <p:nvSpPr>
            <p:cNvPr id="15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7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28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4268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</a:t>
            </a:r>
            <a:r>
              <a:rPr lang="en-US" dirty="0"/>
              <a:t>c</a:t>
            </a:r>
            <a:r>
              <a:rPr lang="en-US" dirty="0" smtClean="0"/>
              <a:t>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554" y="1167801"/>
            <a:ext cx="10823054" cy="2111143"/>
          </a:xfrm>
        </p:spPr>
        <p:txBody>
          <a:bodyPr/>
          <a:lstStyle/>
          <a:p>
            <a:pPr lvl="0">
              <a:spcAft>
                <a:spcPts val="2400"/>
              </a:spcAft>
            </a:pPr>
            <a:r>
              <a:rPr lang="en-US" sz="2400" b="1" dirty="0" smtClean="0"/>
              <a:t>Gradient Descent Considerations (more in coming </a:t>
            </a:r>
            <a:br>
              <a:rPr lang="en-US" sz="2400" b="1" dirty="0" smtClean="0"/>
            </a:br>
            <a:r>
              <a:rPr lang="en-US" sz="2400" b="1" dirty="0" smtClean="0"/>
              <a:t>lectures)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still need to derive or compute the derivatives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know what is the learning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rate or how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/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to set it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need to avoid local minima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Finally, the full loss function includes summing up all individual ‘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errors’.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This can be hundreds of thousands of examples. </a:t>
            </a:r>
            <a:endParaRPr lang="en-US" sz="2400" i="1" dirty="0" smtClean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50758" y="1169317"/>
            <a:ext cx="3691950" cy="2866600"/>
            <a:chOff x="6874450" y="2814003"/>
            <a:chExt cx="3691950" cy="2866600"/>
          </a:xfrm>
        </p:grpSpPr>
        <p:sp>
          <p:nvSpPr>
            <p:cNvPr id="6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4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w</a:t>
              </a:r>
              <a:endParaRPr sz="1800" dirty="0"/>
            </a:p>
          </p:txBody>
        </p:sp>
        <p:sp>
          <p:nvSpPr>
            <p:cNvPr id="15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7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28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Rectangle 32"/>
          <p:cNvSpPr/>
          <p:nvPr/>
        </p:nvSpPr>
        <p:spPr>
          <a:xfrm>
            <a:off x="613673" y="1183909"/>
            <a:ext cx="11051060" cy="50167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charset="0"/>
              <a:buChar char="•"/>
            </a:pP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 linear </a:t>
            </a:r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r</a:t>
            </a: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egression, there are no </a:t>
            </a:r>
            <a:b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</a:b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local minima because the loss function is convex</a:t>
            </a:r>
          </a:p>
          <a:p>
            <a:pPr algn="ctr"/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marL="571500" indent="-571500" algn="ctr">
              <a:buFont typeface="Arial" charset="0"/>
              <a:buChar char="•"/>
            </a:pP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 linear regression, we often use the exact formula</a:t>
            </a:r>
          </a:p>
          <a:p>
            <a:pPr algn="ctr"/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marL="571500" indent="-571500" algn="ctr">
              <a:buFont typeface="Arial" charset="0"/>
              <a:buChar char="•"/>
            </a:pPr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We will talk about optimization again in Neural Network lecture and the last advanced sections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031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37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Predictors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What do you think a predictor coefficient means?</a:t>
                </a:r>
              </a:p>
              <a:p>
                <a:pPr algn="ctr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𝑆𝑎𝑙𝑒𝑠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=7.5+0.04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𝑇𝑉</m:t>
                      </m:r>
                    </m:oMath>
                  </m:oMathPara>
                </a14:m>
                <a:endPara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What does 7.5 mean and what does 0.04 mean?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we increase the TV by $1000, what would you expect the increase in sales to be?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if?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𝑆𝑎𝑙𝑒𝑠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=7.5+1.01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𝑇𝑉</m:t>
                    </m:r>
                  </m:oMath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  <a:blipFill rotWithShape="0">
                <a:blip r:embed="rId3"/>
                <a:stretch>
                  <a:fillRect l="-933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553" y="5002681"/>
            <a:ext cx="1097315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interpretation of the predictors depends on the values but decisions depend on how much we trust these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values.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C22B038-280C-0C42-AF84-B1E7D6DB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790" y="3998380"/>
            <a:ext cx="4104420" cy="2736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We interpret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/>
                  <a:t>term in our observation</a:t>
                </a:r>
              </a:p>
              <a:p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to be noise introduced by random variations in natural systems or imprecisions of our scientific instruments. </a:t>
                </a:r>
              </a:p>
              <a:p>
                <a:r>
                  <a:rPr lang="en-US" sz="2400" dirty="0"/>
                  <a:t>If we knew the exact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and there was no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,</m:t>
                    </m:r>
                  </m:oMath>
                </a14:m>
                <a:r>
                  <a:rPr lang="en-US" sz="2400" dirty="0"/>
                  <a:t> then estimating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/>
                  <a:t> would have been </a:t>
                </a:r>
                <a:r>
                  <a:rPr lang="en-US" sz="2400" dirty="0" smtClean="0"/>
                  <a:t>exact (so is 1.01 worth it?). 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  <a:blipFill rotWithShape="0">
                <a:blip r:embed="rId4"/>
                <a:stretch>
                  <a:fillRect l="-933" t="-9606" r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112" y="1700210"/>
            <a:ext cx="2055939" cy="3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However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three things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happen,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which result in mistrust of the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: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𝜺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is always there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we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do not know the exact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limited sample size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We will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first address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ea typeface="Karla" charset="0"/>
                        <a:cs typeface="Karla" charset="0"/>
                      </a:rPr>
                      <m:t>𝛆</m:t>
                    </m:r>
                  </m:oMath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measurement error or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irreducible error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. Since even predictions made with the actual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will not match observed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  <a:ea typeface="Karla" charset="0"/>
                        <a:cs typeface="Karla" charset="0"/>
                      </a:rPr>
                      <m:t>y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Because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every time we measure the response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for a fix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will obtain a different observation, and hence a different estimate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  <a:blipFill rotWithShape="0">
                <a:blip r:embed="rId3"/>
                <a:stretch>
                  <a:fillRect l="-896" t="-1153" r="-280" b="-125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16644" y="1489220"/>
            <a:ext cx="465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E36628E-BF49-FD46-93F6-669AC0E3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6731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>
                <a:ea typeface="Cambria Math" charset="0"/>
                <a:cs typeface="Cambria Math" charset="0"/>
              </a:rPr>
              <a:t>Start with a model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4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from last lecture</a:t>
            </a:r>
            <a:endParaRPr lang="en-US" dirty="0">
              <a:effectLst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70" y="1196975"/>
            <a:ext cx="7629061" cy="53165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326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286000"/>
            <a:ext cx="5856730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</p:spPr>
            <p:txBody>
              <a:bodyPr/>
              <a:lstStyle/>
              <a:p>
                <a:r>
                  <a:rPr lang="en-US" sz="2400" b="0" dirty="0">
                    <a:ea typeface="Cambria Math" charset="0"/>
                    <a:cs typeface="Cambria Math" charset="0"/>
                  </a:rPr>
                  <a:t>For a some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  <a:blipFill rotWithShape="0">
                <a:blip r:embed="rId4"/>
                <a:stretch>
                  <a:fillRect l="-945" t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0DB2848-1E2E-C646-AF7F-10110DB4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But due to error, </a:t>
            </a:r>
            <a:r>
              <a:rPr lang="en-US" sz="2400" dirty="0"/>
              <a:t>every time we measure the response </a:t>
            </a:r>
            <a:r>
              <a:rPr lang="en-US" sz="2400" i="1" dirty="0"/>
              <a:t>Y</a:t>
            </a:r>
            <a:r>
              <a:rPr lang="en-US" sz="2400" dirty="0"/>
              <a:t> for a fixed value of X we will obtain a different observation. </a:t>
            </a:r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4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2624E2E-D5C5-1E48-A4C2-39890911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One set of observations, “one realization” we obtain one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(red crosses).  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27E86E-8E0E-FE44-BBB9-10C159292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Another set of observations, “another realization” we obtain another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(green crosses).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Another set of observations, “another realization” we obtain another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(black crosses).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17DCD17-4737-EB4B-965A-8637E3A5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each one of those “realizations”, we could fit a </a:t>
                </a:r>
                <a:r>
                  <a:rPr lang="en-US" sz="2400" dirty="0" smtClean="0"/>
                  <a:t>model and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E20DF78-2640-8D4E-B418-09D4DB7B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each one of those “realizations”, we could fit a model and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2111143"/>
              </a:xfrm>
              <a:blipFill rotWithShape="0"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7C96AD7-ADD4-464E-8A89-7FE5E2272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/>
                  <a:t>For each one of those “realizations”, we could fit a model and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2"/>
                <a:stretch>
                  <a:fillRect l="-945" t="-5517" b="-1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70E4D65-CCA9-3945-87FA-8565D458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5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 smtClean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 smtClean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are just for this particular realization.  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37</a:t>
            </a:fld>
            <a:endParaRPr lang="en-US"/>
          </a:p>
        </p:txBody>
      </p:sp>
      <p:pic>
        <p:nvPicPr>
          <p:cNvPr id="6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093" y="2392279"/>
            <a:ext cx="4631814" cy="3603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56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 smtClean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 smtClean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are just for this particular realization.  </a:t>
                </a:r>
              </a:p>
              <a:p>
                <a:endParaRPr lang="en-US" sz="2400" dirty="0" smtClean="0"/>
              </a:p>
              <a:p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If this is just one realization of the reality how do we know the truth? How do we deal with this conundrum?  </a:t>
                </a:r>
              </a:p>
              <a:p>
                <a:endParaRPr lang="en-US" sz="2400" dirty="0" smtClean="0"/>
              </a:p>
              <a:p>
                <a:r>
                  <a:rPr lang="en-US" sz="2400" b="1" dirty="0" smtClean="0"/>
                  <a:t>Imagine</a:t>
                </a:r>
                <a:r>
                  <a:rPr lang="en-US" sz="2400" dirty="0"/>
                  <a:t> (magic </a:t>
                </a:r>
                <a:r>
                  <a:rPr lang="en-US" sz="2400" dirty="0" smtClean="0"/>
                  <a:t>realism) we have parallel universes and we repeat this experiment on each of the other universes.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r="-826" b="-29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48571" y="4587667"/>
            <a:ext cx="3703320" cy="2468880"/>
            <a:chOff x="1048571" y="4587667"/>
            <a:chExt cx="3703320" cy="2468880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E7C96AD7-ADD4-464E-8A89-7FE5E2272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571" y="4587667"/>
              <a:ext cx="3703320" cy="246888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563903" y="4587823"/>
              <a:ext cx="1191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Universe A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61056" y="4554227"/>
            <a:ext cx="3703320" cy="2486809"/>
            <a:chOff x="4061056" y="4554227"/>
            <a:chExt cx="3703320" cy="248680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3E20DF78-2640-8D4E-B418-09D4DB7BE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1056" y="4572156"/>
              <a:ext cx="3703320" cy="24688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01018" y="4554227"/>
              <a:ext cx="1183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Universe B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32622" y="4577684"/>
            <a:ext cx="3703319" cy="2481281"/>
            <a:chOff x="7132622" y="4577684"/>
            <a:chExt cx="3703319" cy="2481281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F70E4D65-CCA9-3945-87FA-8565D4589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2622" y="4590085"/>
              <a:ext cx="3703319" cy="246888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508437" y="4577684"/>
              <a:ext cx="1182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Universe 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185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from last lecture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Model Fitness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	How does the model perform predicting? </a:t>
                </a:r>
                <a:endParaRPr lang="en-US" sz="2400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Comparison of Two Models 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	How do we choose from two different models?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/>
                  <a:t>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Does the outcome depend on the predictors?</a:t>
                </a:r>
                <a:endParaRPr lang="en-US" sz="2400" b="1" dirty="0"/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/>
                  <a:t>How </a:t>
                </a:r>
                <a:r>
                  <a:rPr lang="en-US" sz="2400" b="1" dirty="0" smtClean="0"/>
                  <a:t>well do </a:t>
                </a:r>
                <a:r>
                  <a:rPr lang="en-US" sz="2400" b="1" dirty="0"/>
                  <a:t>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The confidence intervals of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 rotWithShape="0">
                <a:blip r:embed="rId3"/>
                <a:stretch>
                  <a:fillRect l="-945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8195094" y="3812875"/>
            <a:ext cx="3464871" cy="2001329"/>
            <a:chOff x="8195094" y="3812875"/>
            <a:chExt cx="3464871" cy="2001329"/>
          </a:xfrm>
        </p:grpSpPr>
        <p:sp>
          <p:nvSpPr>
            <p:cNvPr id="5" name="Right Brace 4"/>
            <p:cNvSpPr/>
            <p:nvPr/>
          </p:nvSpPr>
          <p:spPr>
            <a:xfrm>
              <a:off x="8195094" y="3812875"/>
              <a:ext cx="638355" cy="2001329"/>
            </a:xfrm>
            <a:prstGeom prst="rightBrac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03469" y="4490373"/>
              <a:ext cx="26564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This lecture</a:t>
              </a:r>
              <a:endPara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89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72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 our magical realisms, we can now sample multiple times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</a:t>
            </a:r>
            <a:r>
              <a:rPr lang="en-US" sz="2400" dirty="0" smtClean="0"/>
              <a:t>sample 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</a:t>
            </a:r>
            <a:r>
              <a:rPr lang="en-US" sz="2400" dirty="0" smtClean="0"/>
              <a:t>sample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5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42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And another sample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085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Repeat this for 100 </a:t>
            </a:r>
            <a:r>
              <a:rPr lang="en-US" sz="2400" dirty="0" smtClean="0"/>
              <a:t>times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69" y="2167434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W</a:t>
                </a:r>
                <a:r>
                  <a:rPr lang="en-US" sz="2400" dirty="0" smtClean="0"/>
                  <a:t>e can now </a:t>
                </a:r>
                <a:r>
                  <a:rPr lang="en-US" sz="2400" dirty="0"/>
                  <a:t>estimate the mean and standard deviation of </a:t>
                </a:r>
                <a:r>
                  <a:rPr lang="en-US" sz="2400" dirty="0" smtClean="0"/>
                  <a:t>all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 are also called their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standard errors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886" t="-5517" b="-65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35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03" y="1963057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45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13827" y="2989943"/>
            <a:ext cx="1538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55027" y="2714171"/>
            <a:ext cx="2692400" cy="7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9625" y="280527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68%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4787" y="2554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Finally we </a:t>
                </a:r>
                <a:r>
                  <a:rPr lang="en-US" sz="2400" dirty="0"/>
                  <a:t>can calculate the confidence intervals, which are the ranges of values such that the </a:t>
                </a:r>
                <a:r>
                  <a:rPr lang="en-US" sz="2400" b="1" dirty="0"/>
                  <a:t>true</a:t>
                </a:r>
                <a:r>
                  <a:rPr lang="en-US" sz="2400" dirty="0"/>
                  <a:t>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is contained in this interval with </a:t>
                </a:r>
                <a:r>
                  <a:rPr lang="en-US" sz="2400" i="1" dirty="0"/>
                  <a:t>n</a:t>
                </a:r>
                <a:r>
                  <a:rPr lang="en-US" sz="2400" dirty="0"/>
                  <a:t> percent probability.</a:t>
                </a: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945" t="-5517" b="-5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95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46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421320"/>
            <a:ext cx="97870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Before we answer this question, we need to answer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another question.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81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64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2329" y="1237129"/>
            <a:ext cx="10757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the lack of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active imagination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parallel universes and the likes,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need an alternative way of producing fake data set that resemble the parallel universes.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/>
          </a:p>
          <a:p>
            <a:r>
              <a:rPr lang="en-US" sz="2400" dirty="0" smtClean="0"/>
              <a:t>.</a:t>
            </a:r>
            <a:endParaRPr lang="en-US" sz="2400" dirty="0"/>
          </a:p>
          <a:p>
            <a:endParaRPr lang="en-US" sz="2400" dirty="0"/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329" y="3129955"/>
            <a:ext cx="10578353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Bootstrapping is the practice of sampling from the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observed data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(X,Y)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in estimating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statistical properties.  </a:t>
            </a:r>
          </a:p>
        </p:txBody>
      </p:sp>
    </p:spTree>
    <p:extLst>
      <p:ext uri="{BB962C8B-B14F-4D97-AF65-F5344CB8AC3E}">
        <p14:creationId xmlns:p14="http://schemas.microsoft.com/office/powerpoint/2010/main" val="9259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ignificance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13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3539" y="1343896"/>
            <a:ext cx="640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Imagine we have 5 billiard balls in a bucket.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8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310" y="3389420"/>
            <a:ext cx="457200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7280" y="1344168"/>
            <a:ext cx="10016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first pick randomly a ball and replicate it. This is called </a:t>
            </a:r>
            <a:r>
              <a:rPr lang="en-US" sz="2400" b="1" dirty="0" smtClean="0">
                <a:latin typeface="Karla" charset="0"/>
                <a:ea typeface="Karla" charset="0"/>
                <a:cs typeface="Karla" charset="0"/>
              </a:rPr>
              <a:t>sampling with replacement.  </a:t>
            </a:r>
            <a:endParaRPr lang="en-US" sz="2400" b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02861" y="1698298"/>
            <a:ext cx="675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move the replicated ball to another bucket.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11836 -0.19954 C 0.14284 -0.24445 0.17995 -0.26852 0.21875 -0.26852 C 0.26289 -0.26852 0.29831 -0.24445 0.32278 -0.19954 L 0.44127 3.7037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7" y="-134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25" y="3764070"/>
            <a:ext cx="457200" cy="457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3539" y="1343896"/>
            <a:ext cx="8813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then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randomly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pick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another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ball and again we replicate it.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3539" y="1767695"/>
            <a:ext cx="836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before, we move the replicated ball to the other bucket.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0023 L 0.10456 -0.19306 C 0.12631 -0.23635 0.15899 -0.25973 0.19336 -0.25973 C 0.23243 -0.25973 0.26368 -0.23635 0.28542 -0.19306 L 0.39011 0.0002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5" y="-130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7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779" y="4050660"/>
            <a:ext cx="457200" cy="45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3539" y="1343896"/>
            <a:ext cx="3538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this process.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3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0.13073 -0.33217 C 0.15781 -0.40694 0.1987 -0.44722 0.24166 -0.44722 C 0.29036 -0.44722 0.32956 -0.40694 0.35664 -0.33217 L 0.4875 -4.07407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-2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93539" y="1343896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Again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93539" y="1343896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again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20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93539" y="1343896"/>
            <a:ext cx="1068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Until the “other” bucket has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same number of balls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the original one.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05318" y="5321574"/>
            <a:ext cx="834757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new bucket represents a new parallel universe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68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410" y="3651421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93539" y="1343896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the same process and acquire another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sample.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ignificance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4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601" y="3253642"/>
            <a:ext cx="4572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206" y="3600913"/>
            <a:ext cx="457200" cy="45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93539" y="1343896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the same process and acquire another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sample.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39106" y="5321574"/>
            <a:ext cx="891378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These new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buckets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represents the parallel universes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6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for Estimating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solidFill>
                <a:schemeClr val="bg1">
                  <a:lumMod val="85000"/>
                </a:schemeClr>
              </a:solidFill>
            </p:spPr>
            <p:txBody>
              <a:bodyPr/>
              <a:lstStyle/>
              <a:p>
                <a:pPr algn="just"/>
                <a:r>
                  <a:rPr lang="en-US" dirty="0" smtClean="0"/>
                  <a:t>Bootstrapping </a:t>
                </a:r>
                <a:r>
                  <a:rPr lang="en-US" dirty="0"/>
                  <a:t>is the practice of estimating properties of an estimator by measuring those properties by, for example, sampling from the observed data</a:t>
                </a:r>
                <a:r>
                  <a:rPr lang="en-US" dirty="0" smtClean="0"/>
                  <a:t>.</a:t>
                </a: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 smtClean="0"/>
                  <a:t>For </a:t>
                </a:r>
                <a:r>
                  <a:rPr lang="en-US" dirty="0"/>
                  <a:t>example,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multiple </a:t>
                </a:r>
                <a:r>
                  <a:rPr lang="en-US" dirty="0"/>
                  <a:t>times by randomly sampling from our data set. We then use the variance of our multiple estimates to approximate the true variance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blipFill rotWithShape="0">
                <a:blip r:embed="rId3"/>
                <a:stretch>
                  <a:fillRect l="-1240" t="-4525" r="-1181" b="-189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820715" y="1507403"/>
            <a:ext cx="10327008" cy="482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Definition</a:t>
            </a:r>
            <a:endParaRPr lang="en-US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378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Confidence intervals for the predictors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estimates: </a:t>
            </a:r>
            <a:r>
              <a:rPr lang="en-US" sz="2800" b="1" dirty="0" smtClean="0"/>
              <a:t>Standard Errors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We can empirically estimate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b="1" dirty="0">
                    <a:latin typeface="Karla" charset="0"/>
                    <a:ea typeface="Karla" charset="0"/>
                    <a:cs typeface="Karla" charset="0"/>
                  </a:rPr>
                  <a:t>standard </a:t>
                </a:r>
                <a:r>
                  <a:rPr lang="en-US" b="1" dirty="0" smtClean="0">
                    <a:latin typeface="Karla" charset="0"/>
                    <a:ea typeface="Karla" charset="0"/>
                    <a:cs typeface="Karla" charset="0"/>
                  </a:rPr>
                  <a:t>errors</a:t>
                </a: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b="1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 of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through bootstrapping.  </a:t>
                </a:r>
              </a:p>
              <a:p>
                <a:pPr>
                  <a:spcBef>
                    <a:spcPts val="2376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If for each bootstrapped sample the estimated betas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dirty="0"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, then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𝑆𝐸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var</m:t>
                          </m:r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b="0" i="1" dirty="0" smtClean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𝑆𝐸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var</m:t>
                          </m:r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b="0" i="1" dirty="0" smtClean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  <a:blipFill rotWithShape="0">
                <a:blip r:embed="rId3"/>
                <a:stretch>
                  <a:fillRect l="-1098" t="-1445" r="-1537" b="-106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8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Confidence intervals for the predictors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estimates: </a:t>
            </a:r>
            <a:r>
              <a:rPr lang="en-US" sz="2800" b="1" dirty="0" smtClean="0"/>
              <a:t>Standard Errors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3999" y="983807"/>
                <a:ext cx="1158800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latin typeface="Karla" charset="0"/>
                    <a:ea typeface="Karla" charset="0"/>
                    <a:cs typeface="Karla" charset="0"/>
                  </a:rPr>
                  <a:t>Alternatively: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If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we know the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6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 of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we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can compute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6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6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 analytically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using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the formulae below (no need to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bootstrap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):</a:t>
                </a: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999" y="983807"/>
                <a:ext cx="11588001" cy="2111143"/>
              </a:xfrm>
              <a:blipFill rotWithShape="0">
                <a:blip r:embed="rId3"/>
                <a:stretch>
                  <a:fillRect l="-947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3773771" y="3347079"/>
            <a:ext cx="5248455" cy="2221256"/>
          </a:xfrm>
          <a:prstGeom prst="rect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097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6671" y="3880601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In practice, we do not know the theoretical value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𝜎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since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do not know the exact distribution of 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>
                  <a:spcAft>
                    <a:spcPts val="1200"/>
                  </a:spcAft>
                </a:pPr>
                <a:endParaRPr lang="en-US" sz="2400" b="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6671" y="3880601"/>
                <a:ext cx="11106037" cy="2111143"/>
              </a:xfrm>
              <a:blipFill rotWithShape="0">
                <a:blip r:embed="rId5"/>
                <a:stretch>
                  <a:fillRect l="-878" t="-2312" r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137" y="1177758"/>
            <a:ext cx="4626631" cy="200694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000836" y="1419484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 </a:t>
                </a: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coverage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36" y="1419484"/>
                <a:ext cx="8948382" cy="1616981"/>
              </a:xfrm>
              <a:prstGeom prst="rect">
                <a:avLst/>
              </a:prstGeom>
              <a:blipFill rotWithShape="0">
                <a:blip r:embed="rId7"/>
                <a:stretch>
                  <a:fillRect l="-1226" t="-3019" b="-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20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0.37213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0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039" y="251037"/>
            <a:ext cx="11493416" cy="767276"/>
          </a:xfrm>
        </p:spPr>
        <p:txBody>
          <a:bodyPr/>
          <a:lstStyle/>
          <a:p>
            <a:r>
              <a:rPr lang="en-US" smtClean="0"/>
              <a:t>Standard Errors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However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if we make the following assumptions,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are uncorrelated,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≠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,</a:t>
                </a: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has a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mean 0 and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then, we can empirically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from the data and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our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regression line: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  <a:blipFill rotWithShape="0">
                <a:blip r:embed="rId2"/>
                <a:stretch>
                  <a:fillRect l="-823" t="-2312" b="-14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3654043" y="3778369"/>
            <a:ext cx="5189745" cy="102654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94486" y="5272936"/>
                <a:ext cx="9815384" cy="1138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Remember: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486" y="5272936"/>
                <a:ext cx="9815384" cy="1138773"/>
              </a:xfrm>
              <a:prstGeom prst="rect">
                <a:avLst/>
              </a:prstGeom>
              <a:blipFill rotWithShape="0">
                <a:blip r:embed="rId4"/>
                <a:stretch>
                  <a:fillRect l="-994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79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446" y="1298167"/>
            <a:ext cx="3676092" cy="1594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 </a:t>
                </a: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coverage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  <a:blipFill rotWithShape="0">
                <a:blip r:embed="rId4"/>
                <a:stretch>
                  <a:fillRect l="-1226" t="-3019" b="-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907" y="3930555"/>
            <a:ext cx="3257739" cy="980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model: 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endParaRPr lang="en-US" sz="26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  <a:blipFill rotWithShape="0">
                <a:blip r:embed="rId6"/>
                <a:stretch>
                  <a:fillRect l="-122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accent2"/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What happens to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under these scenarios?</a:t>
                </a:r>
                <a:endParaRPr lang="en-US" sz="26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  <a:blipFill rotWithShape="0">
                <a:blip r:embed="rId7"/>
                <a:stretch>
                  <a:fillRect l="-111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2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98380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following results  are for the coefficients for TV advertising: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507419"/>
                  </p:ext>
                </p:extLst>
              </p:nvPr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542980" y="2698353"/>
            <a:ext cx="11649019" cy="123373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restricting the coverage of x are:</a:t>
            </a:r>
          </a:p>
          <a:p>
            <a:pPr>
              <a:spcAft>
                <a:spcPts val="1200"/>
              </a:spcAft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with added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extra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noise: </a:t>
            </a:r>
          </a:p>
          <a:p>
            <a:pPr>
              <a:spcAft>
                <a:spcPts val="1200"/>
              </a:spcAft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732802"/>
                  </p:ext>
                </p:extLst>
              </p:nvPr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079704"/>
                  </p:ext>
                </p:extLst>
              </p:nvPr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450" t="-7576" r="-676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6367489" y="3863290"/>
            <a:ext cx="5418666" cy="2738682"/>
            <a:chOff x="6367489" y="3863290"/>
            <a:chExt cx="5418666" cy="2738682"/>
          </a:xfrm>
        </p:grpSpPr>
        <p:sp>
          <p:nvSpPr>
            <p:cNvPr id="8" name="Oval 7"/>
            <p:cNvSpPr/>
            <p:nvPr/>
          </p:nvSpPr>
          <p:spPr>
            <a:xfrm>
              <a:off x="6367489" y="4691285"/>
              <a:ext cx="2674961" cy="191068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Callout 8"/>
            <p:cNvSpPr/>
            <p:nvPr/>
          </p:nvSpPr>
          <p:spPr>
            <a:xfrm>
              <a:off x="9294125" y="3863290"/>
              <a:ext cx="2492030" cy="1227829"/>
            </a:xfrm>
            <a:prstGeom prst="wedgeEllipseCallout">
              <a:avLst>
                <a:gd name="adj1" fmla="val -65646"/>
                <a:gd name="adj2" fmla="val 60277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430640" y="4292538"/>
            <a:ext cx="221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makes no sense?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1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116469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Exercise: </a:t>
            </a:r>
            <a:r>
              <a:rPr lang="en-US" dirty="0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Duplicate the following results for the </a:t>
            </a:r>
            <a:r>
              <a:rPr lang="en-US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coefficients for TV </a:t>
            </a:r>
            <a:r>
              <a:rPr lang="en-US" dirty="0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advertising.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accent2"/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68268"/>
                  </p:ext>
                </p:extLst>
              </p:nvPr>
            </p:nvGraphicFramePr>
            <p:xfrm>
              <a:off x="1912079" y="2773086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68268"/>
                  </p:ext>
                </p:extLst>
              </p:nvPr>
            </p:nvGraphicFramePr>
            <p:xfrm>
              <a:off x="1912079" y="2773086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100901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7576" r="-674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2475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b="1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b="1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76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Note that in building our </a:t>
                </a:r>
                <a:r>
                  <a:rPr lang="en-US" sz="2400" dirty="0" err="1"/>
                  <a:t>kNN</a:t>
                </a:r>
                <a:r>
                  <a:rPr lang="en-US" sz="2400" dirty="0"/>
                  <a:t> model for prediction, we did not </a:t>
                </a:r>
                <a:br>
                  <a:rPr lang="en-US" sz="2400" dirty="0"/>
                </a:br>
                <a:r>
                  <a:rPr lang="en-US" sz="2400" dirty="0" smtClean="0"/>
                  <a:t>compute </a:t>
                </a:r>
                <a:r>
                  <a:rPr lang="en-US" sz="2400" dirty="0"/>
                  <a:t>a closed form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. </a:t>
                </a:r>
              </a:p>
              <a:p>
                <a:pPr>
                  <a:spcAft>
                    <a:spcPts val="2400"/>
                  </a:spcAft>
                </a:pPr>
                <a:r>
                  <a:rPr lang="en-US" sz="2400" dirty="0"/>
                  <a:t>What if we ask the question: </a:t>
                </a:r>
              </a:p>
              <a:p>
                <a:r>
                  <a:rPr lang="en-US" sz="2500" i="1" dirty="0">
                    <a:solidFill>
                      <a:schemeClr val="tx2"/>
                    </a:solidFill>
                  </a:rPr>
                  <a:t>	</a:t>
                </a:r>
                <a:r>
                  <a:rPr lang="en-US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“how much more sales do we expect if we double the TV advertising budget?” 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sz="2400" b="1" dirty="0"/>
                  <a:t>Alternatively</a:t>
                </a:r>
                <a:r>
                  <a:rPr lang="en-US" sz="2400" dirty="0"/>
                  <a:t>, we can build a model by first assuming a simple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  <a:blipFill rotWithShape="0">
                <a:blip r:embed="rId2"/>
                <a:stretch>
                  <a:fillRect l="-874" t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A027633-F65F-754F-A436-835CC302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680" y="4979682"/>
            <a:ext cx="4866640" cy="375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B6AC0F7-9DD3-7645-86C0-F63DB6CE6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010" y="983807"/>
            <a:ext cx="2146172" cy="14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Predictors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What do you think a predictor coefficient means?</a:t>
                </a:r>
              </a:p>
              <a:p>
                <a:pPr algn="ctr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𝑆𝑎𝑙𝑒𝑠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=7.5+0.04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𝑇𝑉</m:t>
                      </m:r>
                    </m:oMath>
                  </m:oMathPara>
                </a14:m>
                <a:endPara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What does 7.5 mean and what does 0.04 mean?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we increase the TV by $1000, what would you expect the increase in sales to be?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if?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𝑆𝑎𝑙𝑒𝑠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=7.5+1.01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𝑇𝑉</m:t>
                    </m:r>
                  </m:oMath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  <a:blipFill rotWithShape="0">
                <a:blip r:embed="rId3"/>
                <a:stretch>
                  <a:fillRect l="-933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553" y="5002681"/>
            <a:ext cx="1097315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interpretation of the predictors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depends on the values but decisions depend on how much we trust these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values.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15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70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421320"/>
            <a:ext cx="97870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Before we answer this question, we need to answer another question.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85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71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236654"/>
            <a:ext cx="978700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Now we know how to generate these distributions we are ready to answer </a:t>
            </a:r>
            <a:r>
              <a:rPr lang="en-US" sz="2400" b="1" i="1" dirty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’how significant are the predictors</a:t>
            </a:r>
            <a:r>
              <a:rPr lang="en-US" sz="2400" b="1" i="1" dirty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?’</a:t>
            </a:r>
            <a:r>
              <a:rPr lang="en-US" sz="2400" dirty="0"/>
              <a:t>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4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327008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3415" y="1058824"/>
            <a:ext cx="10327008" cy="5012192"/>
          </a:xfrm>
          <a:solidFill>
            <a:schemeClr val="bg1">
              <a:lumMod val="85000"/>
            </a:schemeClr>
          </a:solidFill>
          <a:effectLst/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3200" dirty="0" smtClean="0"/>
              <a:t>Hypothesis testing </a:t>
            </a:r>
            <a:r>
              <a:rPr lang="en-US" sz="3200" dirty="0"/>
              <a:t>is a formal process through which we evaluate the validity of a statistical hypothesis by considering evidence </a:t>
            </a:r>
            <a:r>
              <a:rPr lang="en-US" sz="3200" b="1" dirty="0">
                <a:solidFill>
                  <a:srgbClr val="00B050"/>
                </a:solidFill>
              </a:rPr>
              <a:t>for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US" sz="3200" dirty="0"/>
              <a:t>or </a:t>
            </a:r>
            <a:r>
              <a:rPr lang="en-US" sz="3200" b="1" dirty="0">
                <a:solidFill>
                  <a:srgbClr val="FF0000"/>
                </a:solidFill>
              </a:rPr>
              <a:t>against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the hypothesis gathered by </a:t>
            </a:r>
            <a:r>
              <a:rPr lang="en-US" sz="3200" b="1" i="1" u="sng" dirty="0"/>
              <a:t>random sampling of the data</a:t>
            </a:r>
            <a:r>
              <a:rPr lang="en-US" sz="3200" dirty="0" smtClean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4767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283794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102.7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59.6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182.6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170.2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120.5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483347" y="303934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120.2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97.5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483347" y="295238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296.4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164.5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483347" y="295239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222.4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624886" y="165152"/>
            <a:ext cx="66463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latin typeface="Karla" charset="0"/>
                <a:ea typeface="Karla" charset="0"/>
                <a:cs typeface="Karla" charset="0"/>
              </a:rPr>
              <a:t>Random </a:t>
            </a:r>
            <a:r>
              <a:rPr lang="en-US" sz="2800" u="sng" dirty="0">
                <a:latin typeface="Karla" charset="0"/>
                <a:ea typeface="Karla" charset="0"/>
                <a:cs typeface="Karla" charset="0"/>
              </a:rPr>
              <a:t>sampling of the </a:t>
            </a:r>
            <a:r>
              <a:rPr lang="en-US" sz="2800" u="sng" dirty="0" smtClean="0">
                <a:latin typeface="Karla" charset="0"/>
                <a:ea typeface="Karla" charset="0"/>
                <a:cs typeface="Karla" charset="0"/>
              </a:rPr>
              <a:t>data</a:t>
            </a:r>
            <a:endParaRPr lang="en-US" sz="28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	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Shuffle the values of the predictor variable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1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600200"/>
            <a:ext cx="5486400" cy="3657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574800"/>
            <a:ext cx="5486400" cy="3657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0" y="777240"/>
            <a:ext cx="5486400" cy="3657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5703879" y="1226904"/>
            <a:ext cx="1" cy="24479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13740" y="1429600"/>
                <a:ext cx="978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𝑁𝑢𝑙𝑙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1429600"/>
                <a:ext cx="97872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969" r="-55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7245986" y="1226904"/>
            <a:ext cx="0" cy="24551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13740" y="1826443"/>
                <a:ext cx="1125116" cy="32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𝑏𝑜𝑜𝑡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1826443"/>
                <a:ext cx="1125116" cy="322781"/>
              </a:xfrm>
              <a:prstGeom prst="rect">
                <a:avLst/>
              </a:prstGeom>
              <a:blipFill rotWithShape="0">
                <a:blip r:embed="rId4"/>
                <a:stretch>
                  <a:fillRect l="-4324" r="-1622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917687" y="2762324"/>
                <a:ext cx="1095877" cy="32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𝑁𝑢𝑙𝑙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687" y="2762324"/>
                <a:ext cx="1095877" cy="322781"/>
              </a:xfrm>
              <a:prstGeom prst="rect">
                <a:avLst/>
              </a:prstGeom>
              <a:blipFill rotWithShape="0">
                <a:blip r:embed="rId5"/>
                <a:stretch>
                  <a:fillRect l="-2778" r="-26111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 flipH="1">
            <a:off x="5250107" y="2852747"/>
            <a:ext cx="95551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8874423" y="2269068"/>
                <a:ext cx="2177840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indent="571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𝑆𝐸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𝑏𝑜𝑜𝑡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423" y="2269068"/>
                <a:ext cx="2177840" cy="621132"/>
              </a:xfrm>
              <a:prstGeom prst="rect">
                <a:avLst/>
              </a:prstGeom>
              <a:blipFill rotWithShape="0">
                <a:blip r:embed="rId6"/>
                <a:stretch>
                  <a:fillRect t="-1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6822401" y="2855690"/>
            <a:ext cx="85855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3779095" y="5241573"/>
                <a:ext cx="5214794" cy="9986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D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𝑁𝑢𝑙𝑙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𝑁𝑢𝑙𝑙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𝑁𝑢𝑙𝑙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r>
                  <a:rPr lang="en-US" sz="2800" b="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den>
                    </m:f>
                  </m:oMath>
                </a14:m>
                <a:endParaRPr lang="en-US" sz="28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095" y="5241573"/>
                <a:ext cx="5214794" cy="99860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00086" y="4312214"/>
                <a:ext cx="10772813" cy="6921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Translate this to the significance. Let’s look at the distance of the estimated value of the coefficient in units of SE(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86" y="4312214"/>
                <a:ext cx="10772813" cy="692113"/>
              </a:xfrm>
              <a:prstGeom prst="rect">
                <a:avLst/>
              </a:prstGeom>
              <a:blipFill rotWithShape="0">
                <a:blip r:embed="rId8"/>
                <a:stretch>
                  <a:fillRect l="-453" t="-438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3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4" grpId="0"/>
      <p:bldP spid="26" grpId="0" animBg="1"/>
      <p:bldP spid="2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predictors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67386" y="930545"/>
                <a:ext cx="11837826" cy="5835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 practice, we do not need the distribution for Null.</a:t>
                </a: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Define </a:t>
                </a:r>
                <a:r>
                  <a:rPr lang="en-US" sz="2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test statistic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which we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we call t-test statistic</a:t>
                </a:r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Which measures the distance from zero in units of standard deviation.</a:t>
                </a:r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evaluate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how often a particular value of </a:t>
                </a:r>
                <a:r>
                  <a:rPr lang="en-US" sz="22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can occur by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accident. We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expect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that </a:t>
                </a:r>
                <a:r>
                  <a:rPr lang="en-US" sz="22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will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have a </a:t>
                </a:r>
                <a:r>
                  <a:rPr lang="en-US" sz="2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with n-2 degrees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compute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probability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observing any value equal to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or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We call this probability the </a:t>
                </a:r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p-value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200" b="1" i="1" dirty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small </a:t>
                </a:r>
                <a:r>
                  <a:rPr lang="en-US" sz="2200" b="1" i="1" dirty="0" smtClean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p-value (&lt;0.05) </a:t>
                </a:r>
                <a:r>
                  <a:rPr lang="en-US" sz="2200" b="1" i="1" dirty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indicates that it is unlikely to observe such a substantial association between the predictor and the response due to </a:t>
                </a:r>
                <a:r>
                  <a:rPr lang="en-US" sz="2200" b="1" i="1" dirty="0" smtClean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chance. </a:t>
                </a:r>
                <a:endParaRPr lang="en-US" sz="2200" b="1" i="1" dirty="0">
                  <a:solidFill>
                    <a:schemeClr val="tx2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86" y="930545"/>
                <a:ext cx="11837826" cy="5835380"/>
              </a:xfrm>
              <a:prstGeom prst="rect">
                <a:avLst/>
              </a:prstGeom>
              <a:blipFill rotWithShape="0">
                <a:blip r:embed="rId3"/>
                <a:stretch>
                  <a:fillRect l="-669" t="-731" r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49" y="766224"/>
            <a:ext cx="4027714" cy="26851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337150" y="2108795"/>
                <a:ext cx="2758850" cy="12378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150" y="2108795"/>
                <a:ext cx="2758850" cy="123783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599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570706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solidFill>
                <a:schemeClr val="bg1">
                  <a:lumMod val="85000"/>
                </a:schemeClr>
              </a:solidFill>
              <a:effectLst/>
            </p:spPr>
            <p:txBody>
              <a:bodyPr/>
              <a:lstStyle/>
              <a:p>
                <a:pPr algn="just">
                  <a:spcAft>
                    <a:spcPts val="1800"/>
                  </a:spcAft>
                </a:pPr>
                <a:r>
                  <a:rPr lang="en-US" sz="2400" dirty="0" smtClean="0"/>
                  <a:t>Hypothesis testing </a:t>
                </a:r>
                <a:r>
                  <a:rPr lang="en-US" sz="2400" dirty="0"/>
                  <a:t>is a formal process through which we evaluate the validity of a statistical hypothesis by considering evidence for or against the hypothesis gathered by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random sampling </a:t>
                </a:r>
                <a:r>
                  <a:rPr lang="en-US" sz="2400" dirty="0"/>
                  <a:t>of the data. </a:t>
                </a:r>
                <a:endParaRPr lang="en-US" sz="2400" dirty="0" smtClean="0"/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State </a:t>
                </a:r>
                <a:r>
                  <a:rPr lang="en-US" sz="2400" dirty="0"/>
                  <a:t>the hypotheses, typically a </a:t>
                </a:r>
                <a:r>
                  <a:rPr lang="en-US" sz="2400" b="1" dirty="0" smtClean="0"/>
                  <a:t>null hypothesis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and </a:t>
                </a:r>
                <a:r>
                  <a:rPr lang="en-US" sz="2400" dirty="0"/>
                  <a:t>an </a:t>
                </a:r>
                <a:r>
                  <a:rPr lang="en-US" sz="2400" b="1" dirty="0" smtClean="0"/>
                  <a:t>alternative hypothesis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that is the negation of the former. </a:t>
                </a:r>
                <a:endParaRPr lang="en-US" sz="2400" dirty="0" smtClean="0"/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Choose </a:t>
                </a:r>
                <a:r>
                  <a:rPr lang="en-US" sz="2400" dirty="0"/>
                  <a:t>a type of analysis, i.e. how to use sample data to evaluate the null hypothesis. Typically this involves choosing a single test statistic</a:t>
                </a:r>
                <a:r>
                  <a:rPr lang="en-US" sz="2400" dirty="0" smtClean="0"/>
                  <a:t>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b="1" dirty="0" smtClean="0"/>
                  <a:t>Sample </a:t>
                </a:r>
                <a:r>
                  <a:rPr lang="en-US" sz="2400" dirty="0"/>
                  <a:t>data and compute the test </a:t>
                </a:r>
                <a:r>
                  <a:rPr lang="en-US" sz="2400" dirty="0" smtClean="0"/>
                  <a:t>statistic.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Use </a:t>
                </a:r>
                <a:r>
                  <a:rPr lang="en-US" sz="2400" dirty="0"/>
                  <a:t>the value of the test statistic to either </a:t>
                </a:r>
                <a:r>
                  <a:rPr lang="en-US" sz="2400" dirty="0">
                    <a:solidFill>
                      <a:srgbClr val="C00000"/>
                    </a:solidFill>
                  </a:rPr>
                  <a:t>reject</a:t>
                </a:r>
                <a:r>
                  <a:rPr lang="en-US" sz="2400" dirty="0"/>
                  <a:t> or </a:t>
                </a:r>
                <a:r>
                  <a:rPr lang="en-US" sz="2400" dirty="0">
                    <a:solidFill>
                      <a:schemeClr val="accent3">
                        <a:lumMod val="50000"/>
                      </a:schemeClr>
                    </a:solidFill>
                  </a:rPr>
                  <a:t>not reject </a:t>
                </a:r>
                <a:r>
                  <a:rPr lang="en-US" sz="2400" dirty="0"/>
                  <a:t>the null hypothesis</a:t>
                </a:r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blipFill rotWithShape="0">
                <a:blip r:embed="rId2"/>
                <a:stretch>
                  <a:fillRect l="-923" t="-973" r="-86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37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1. State Hypothesis: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Null hypothesis: 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no relation between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The alternative: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some relation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2: 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Choose test statistics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test the null hypothesis, we need to determine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whether,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our estimate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sufficiently far from zero that we can be confident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non-zero. We use the following test statistic: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blipFill rotWithShape="0">
                <a:blip r:embed="rId3"/>
                <a:stretch>
                  <a:fillRect l="-865" t="-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046898" y="5485252"/>
                <a:ext cx="2908413" cy="13727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898" y="5485252"/>
                <a:ext cx="2908413" cy="13727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6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</p:spPr>
            <p:txBody>
              <a:bodyPr/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mr-I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then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it follows that our estimate is:</a:t>
                </a: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/>
                </a:r>
                <a:b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are </a:t>
                </a:r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</a:rPr>
                  <a:t>estimates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respectively, that we compute using observations.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  <a:blipFill rotWithShape="0">
                <a:blip r:embed="rId2"/>
                <a:stretch>
                  <a:fillRect l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19" y="2682655"/>
            <a:ext cx="3606800" cy="477520"/>
          </a:xfrm>
          <a:prstGeom prst="rect">
            <a:avLst/>
          </a:prstGeom>
          <a:solidFill>
            <a:srgbClr val="CFDCE8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99364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1308046"/>
                <a:ext cx="10567852" cy="4861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3.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Sample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Using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we can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  <m:sup>
                        <m: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′</m:t>
                        </m:r>
                      </m:sup>
                    </m:sSub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s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and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4.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Reject or not reject the hypothesis:  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there is really no relationship 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, then we expect that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will have a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with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n-2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degrees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compute the probability of observing any value equal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or 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call this probability the p-value. 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small p-value indicates that it is unlikely to observe such a substantial association between the predictor and the response due to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chance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1308046"/>
                <a:ext cx="10567852" cy="4861652"/>
              </a:xfrm>
              <a:prstGeom prst="rect">
                <a:avLst/>
              </a:prstGeom>
              <a:blipFill rotWithShape="0">
                <a:blip r:embed="rId3"/>
                <a:stretch>
                  <a:fillRect l="-865" t="-1004" r="-1442" b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7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𝒇</m:t>
                        </m:r>
                      </m:e>
                    </m:acc>
                  </m:oMath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43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556" y="1987654"/>
            <a:ext cx="6531792" cy="4354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Our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directly connected with the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s. So for </a:t>
                </a:r>
                <a:r>
                  <a:rPr lang="en-US" sz="2400" dirty="0" smtClean="0"/>
                  <a:t>each bootstrap sample, we have one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which we can use to determine the model.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29" t="-6061" r="-871" b="-6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2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82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7577" y="983807"/>
            <a:ext cx="1050546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Here we show two difference set of </a:t>
            </a:r>
            <a:r>
              <a:rPr lang="en-US" sz="2400" dirty="0" smtClean="0"/>
              <a:t>models given </a:t>
            </a:r>
            <a:r>
              <a:rPr lang="en-US" sz="2400" dirty="0"/>
              <a:t>the </a:t>
            </a:r>
            <a:r>
              <a:rPr lang="en-US" sz="2400"/>
              <a:t>fitted </a:t>
            </a:r>
            <a:r>
              <a:rPr lang="en-US" sz="2400" smtClean="0"/>
              <a:t>coefficients.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250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83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There is one such regression line for every </a:t>
            </a:r>
            <a:r>
              <a:rPr lang="en-US" sz="2400" dirty="0" smtClean="0"/>
              <a:t>bootstrapped sample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94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3E99432-39F7-0040-BE73-4E4EA3F6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96607" y="3626884"/>
            <a:ext cx="3486239" cy="700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84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</a:t>
            </a:r>
            <a:r>
              <a:rPr lang="en-US" sz="2400" dirty="0" smtClean="0"/>
              <a:t>bootstrapped samples. . 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9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22943 0.042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1" y="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074" y="3269807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85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87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7437" y="3275638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86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3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calculate the mean of the </a:t>
                </a:r>
                <a:r>
                  <a:rPr lang="en-US" sz="2400" dirty="0" smtClean="0"/>
                  <a:t>models,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 (shown with dotted line) and the 95% CI of those </a:t>
                </a:r>
                <a:r>
                  <a:rPr lang="en-US" sz="2400" dirty="0" smtClean="0"/>
                  <a:t>models (shaded </a:t>
                </a:r>
                <a:r>
                  <a:rPr lang="en-US" sz="2400" dirty="0"/>
                  <a:t>area).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74" t="-3030" r="-1582" b="-21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501218" y="1944111"/>
            <a:ext cx="6515100" cy="4343400"/>
            <a:chOff x="2501218" y="1944111"/>
            <a:chExt cx="6515100" cy="4343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218" y="1944111"/>
              <a:ext cx="6515100" cy="4343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Estimated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𝑓</m:t>
                          </m:r>
                        </m:e>
                      </m:acc>
                    </m:oMath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687" t="-7937" r="-12442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2549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4118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88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63480" y="816842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353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ignificance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50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1912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89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w</a:t>
                </a:r>
                <a:r>
                  <a:rPr lang="en-US" sz="2400" b="0" dirty="0" smtClean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 flipH="1">
            <a:off x="8893248" y="2980164"/>
            <a:ext cx="610116" cy="1344948"/>
          </a:xfrm>
          <a:custGeom>
            <a:avLst/>
            <a:gdLst>
              <a:gd name="connsiteX0" fmla="*/ 0 w 417351"/>
              <a:gd name="connsiteY0" fmla="*/ 0 h 1060397"/>
              <a:gd name="connsiteX1" fmla="*/ 145997 w 417351"/>
              <a:gd name="connsiteY1" fmla="*/ 338098 h 1060397"/>
              <a:gd name="connsiteX2" fmla="*/ 368834 w 417351"/>
              <a:gd name="connsiteY2" fmla="*/ 430306 h 1060397"/>
              <a:gd name="connsiteX3" fmla="*/ 407254 w 417351"/>
              <a:gd name="connsiteY3" fmla="*/ 545567 h 1060397"/>
              <a:gd name="connsiteX4" fmla="*/ 230521 w 417351"/>
              <a:gd name="connsiteY4" fmla="*/ 637775 h 1060397"/>
              <a:gd name="connsiteX5" fmla="*/ 92209 w 417351"/>
              <a:gd name="connsiteY5" fmla="*/ 829876 h 1060397"/>
              <a:gd name="connsiteX6" fmla="*/ 7684 w 417351"/>
              <a:gd name="connsiteY6" fmla="*/ 1060397 h 1060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351" h="1060397">
                <a:moveTo>
                  <a:pt x="0" y="0"/>
                </a:moveTo>
                <a:cubicBezTo>
                  <a:pt x="42262" y="133190"/>
                  <a:pt x="84525" y="266380"/>
                  <a:pt x="145997" y="338098"/>
                </a:cubicBezTo>
                <a:cubicBezTo>
                  <a:pt x="207469" y="409816"/>
                  <a:pt x="325291" y="395728"/>
                  <a:pt x="368834" y="430306"/>
                </a:cubicBezTo>
                <a:cubicBezTo>
                  <a:pt x="412377" y="464884"/>
                  <a:pt x="430306" y="510989"/>
                  <a:pt x="407254" y="545567"/>
                </a:cubicBezTo>
                <a:cubicBezTo>
                  <a:pt x="384202" y="580145"/>
                  <a:pt x="283028" y="590390"/>
                  <a:pt x="230521" y="637775"/>
                </a:cubicBezTo>
                <a:cubicBezTo>
                  <a:pt x="178014" y="685160"/>
                  <a:pt x="129349" y="759439"/>
                  <a:pt x="92209" y="829876"/>
                </a:cubicBezTo>
                <a:cubicBezTo>
                  <a:pt x="55070" y="900313"/>
                  <a:pt x="7684" y="1060397"/>
                  <a:pt x="7684" y="106039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w</a:t>
                </a:r>
                <a:r>
                  <a:rPr lang="en-US" sz="2400" b="0" dirty="0" smtClean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The prediction confidence intervals are then</a:t>
                </a:r>
              </a:p>
              <a:p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3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1581912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9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5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so far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 Fitness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How does the model perform predicting? 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Comparison of Two Models 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How do we choose from two different models?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Does the outcome depend on the predictors?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How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well do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The confidence intervals of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 rotWithShape="0">
                <a:blip r:embed="rId3"/>
                <a:stretch>
                  <a:fillRect l="-945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7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32496" y="1129437"/>
            <a:ext cx="10327008" cy="389976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ultiple predictors 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Collinearity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variables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Polynomial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Interaction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terms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4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Afternoon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2005893"/>
            <a:ext cx="10327008" cy="211114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Quiz</a:t>
            </a:r>
            <a:r>
              <a:rPr lang="en-US" dirty="0" smtClean="0"/>
              <a:t> - to be completed in the next 10 min: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Sway</a:t>
            </a:r>
            <a:r>
              <a:rPr lang="en-US" dirty="0" smtClean="0"/>
              <a:t>: Lecture </a:t>
            </a:r>
            <a:r>
              <a:rPr lang="en-US" dirty="0"/>
              <a:t>5</a:t>
            </a:r>
            <a:r>
              <a:rPr lang="en-US" dirty="0" smtClean="0"/>
              <a:t>: Linear Regression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Programmatic </a:t>
            </a:r>
            <a:r>
              <a:rPr lang="mr-IN" dirty="0" smtClean="0"/>
              <a:t>–</a:t>
            </a:r>
            <a:r>
              <a:rPr lang="en-US" dirty="0" smtClean="0"/>
              <a:t> to be completed by </a:t>
            </a:r>
            <a:r>
              <a:rPr lang="en-US" dirty="0" smtClean="0"/>
              <a:t>lab ti</a:t>
            </a:r>
            <a:r>
              <a:rPr lang="en-US" dirty="0" smtClean="0"/>
              <a:t>me tomorrow</a:t>
            </a:r>
            <a:r>
              <a:rPr lang="en-US" dirty="0" smtClean="0"/>
              <a:t>: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Lessons</a:t>
            </a:r>
            <a:r>
              <a:rPr lang="en-US" dirty="0" smtClean="0"/>
              <a:t>: Lecture </a:t>
            </a:r>
            <a:r>
              <a:rPr lang="en-US" dirty="0" smtClean="0"/>
              <a:t>5: Linear Regression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three (3) </a:t>
            </a:r>
            <a:r>
              <a:rPr lang="en-US" dirty="0" smtClean="0"/>
              <a:t>exercises</a:t>
            </a:r>
          </a:p>
          <a:p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8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20239</TotalTime>
  <Words>4120</Words>
  <Application>Microsoft Macintosh PowerPoint</Application>
  <PresentationFormat>Widescreen</PresentationFormat>
  <Paragraphs>865</Paragraphs>
  <Slides>95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Calibri</vt:lpstr>
      <vt:lpstr>Cambria Math</vt:lpstr>
      <vt:lpstr>Karla</vt:lpstr>
      <vt:lpstr>Mangal</vt:lpstr>
      <vt:lpstr>Arial</vt:lpstr>
      <vt:lpstr>GEC_template</vt:lpstr>
      <vt:lpstr>Lecture 5: Linear Regression </vt:lpstr>
      <vt:lpstr>PowerPoint Presentation</vt:lpstr>
      <vt:lpstr>Summary from last lecture</vt:lpstr>
      <vt:lpstr>Summary from last lecture</vt:lpstr>
      <vt:lpstr>Lecture Outline  </vt:lpstr>
      <vt:lpstr>Lecture Outline  </vt:lpstr>
      <vt:lpstr>Linear Models</vt:lpstr>
      <vt:lpstr>Linear Regression</vt:lpstr>
      <vt:lpstr>Lecture Outline  </vt:lpstr>
      <vt:lpstr>Estimate of the regression coefficients</vt:lpstr>
      <vt:lpstr>Estimate of the regression coefficients (cont)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coefficients: brute force</vt:lpstr>
      <vt:lpstr>Estimate of the regression coefficients: exact method </vt:lpstr>
      <vt:lpstr>PowerPoint Presentation</vt:lpstr>
      <vt:lpstr>Estimate of the regression coefficients:  gradient descent </vt:lpstr>
      <vt:lpstr>Estimate of the regression coefficients:  gradient descent </vt:lpstr>
      <vt:lpstr>Estimate of the regression coefficients:  gradient descent </vt:lpstr>
      <vt:lpstr>Estimate of the regression coefficients:  gradient descent </vt:lpstr>
      <vt:lpstr>Gradient Descent: considerations</vt:lpstr>
      <vt:lpstr>Gradient Descent: considerations</vt:lpstr>
      <vt:lpstr>Lecture Outline  </vt:lpstr>
      <vt:lpstr>Interpretation of Predictors</vt:lpstr>
      <vt:lpstr>Confidence intervals for the predictors estimates  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PowerPoint Presentation</vt:lpstr>
      <vt:lpstr>Lecture Outline  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Bootstrapping for Estimating Sampling Error</vt:lpstr>
      <vt:lpstr>Confidence intervals for the predictors estimates: Standard Errors</vt:lpstr>
      <vt:lpstr>Confidence intervals for the predictors estimates: Standard Errors</vt:lpstr>
      <vt:lpstr>Standard Errors</vt:lpstr>
      <vt:lpstr>Standard Errors</vt:lpstr>
      <vt:lpstr>Standard Errors</vt:lpstr>
      <vt:lpstr>Standard Errors</vt:lpstr>
      <vt:lpstr>Standard Errors</vt:lpstr>
      <vt:lpstr>Lecture Outline  </vt:lpstr>
      <vt:lpstr>Interpretation of Predictors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Importance of predictors</vt:lpstr>
      <vt:lpstr>PowerPoint Presentation</vt:lpstr>
      <vt:lpstr>Hypothesis testing</vt:lpstr>
      <vt:lpstr>Hypothesis testing</vt:lpstr>
      <vt:lpstr>Lecture Outline 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Confidence in predicting y ̂</vt:lpstr>
      <vt:lpstr>Confidence in predicting y ̂</vt:lpstr>
      <vt:lpstr>Confidence in predicting y ̂</vt:lpstr>
      <vt:lpstr>Summary  </vt:lpstr>
      <vt:lpstr>Summary so far</vt:lpstr>
      <vt:lpstr>What’s next?</vt:lpstr>
      <vt:lpstr>Afternoon Exercises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Microsoft Office User</cp:lastModifiedBy>
  <cp:revision>593</cp:revision>
  <cp:lastPrinted>2019-09-18T05:45:49Z</cp:lastPrinted>
  <dcterms:created xsi:type="dcterms:W3CDTF">2018-04-18T18:49:01Z</dcterms:created>
  <dcterms:modified xsi:type="dcterms:W3CDTF">2019-09-18T16:53:13Z</dcterms:modified>
</cp:coreProperties>
</file>